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46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667469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106680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2366057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399452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3066202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3302215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2848884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37816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2017341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41760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EF31BA2B-9D6B-4B14-956A-68F6B9E34C99}" type="datetimeFigureOut">
              <a:rPr lang="zh-CN" altLang="en-US" smtClean="0"/>
              <a:t>2021/9/17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2011124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1BA2B-9D6B-4B14-956A-68F6B9E34C99}" type="datetimeFigureOut">
              <a:rPr lang="zh-CN" altLang="en-US" smtClean="0"/>
              <a:t>2021/9/17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E5B8B-C4E8-46AD-8BCD-6342A00BDC6B}" type="slidenum">
              <a:rPr lang="zh-CN" altLang="en-US" smtClean="0"/>
              <a:t>‹#›</a:t>
            </a:fld>
            <a:endParaRPr lang="zh-CN" altLang="en-US"/>
          </a:p>
        </p:txBody>
      </p:sp>
    </p:spTree>
    <p:extLst>
      <p:ext uri="{BB962C8B-B14F-4D97-AF65-F5344CB8AC3E}">
        <p14:creationId xmlns:p14="http://schemas.microsoft.com/office/powerpoint/2010/main" val="2523369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41838" y="1474201"/>
            <a:ext cx="11131062" cy="2970044"/>
          </a:xfrm>
          <a:prstGeom prst="rect">
            <a:avLst/>
          </a:prstGeom>
        </p:spPr>
        <p:txBody>
          <a:bodyPr wrap="square">
            <a:spAutoFit/>
          </a:bodyPr>
          <a:lstStyle/>
          <a:p>
            <a:r>
              <a:rPr lang="en-US" altLang="zh-CN" sz="2500" b="1" dirty="0" smtClean="0">
                <a:latin typeface="Adobe Devanagari" panose="02040503050201020203" pitchFamily="18" charset="0"/>
                <a:cs typeface="Adobe Devanagari" panose="02040503050201020203" pitchFamily="18" charset="0"/>
              </a:rPr>
              <a:t>What is Flexible PCB?</a:t>
            </a:r>
          </a:p>
          <a:p>
            <a:endParaRPr lang="en-US" altLang="zh-CN" dirty="0">
              <a:latin typeface="Adobe Devanagari" panose="02040503050201020203" pitchFamily="18" charset="0"/>
              <a:cs typeface="Adobe Devanagari" panose="02040503050201020203" pitchFamily="18" charset="0"/>
            </a:endParaRPr>
          </a:p>
          <a:p>
            <a:r>
              <a:rPr lang="zh-CN" altLang="en-US" dirty="0" smtClean="0">
                <a:latin typeface="Adobe Devanagari" panose="02040503050201020203" pitchFamily="18" charset="0"/>
                <a:cs typeface="Adobe Devanagari" panose="02040503050201020203" pitchFamily="18" charset="0"/>
              </a:rPr>
              <a:t>Flexible circuit board, also known as "FPC," is a printed circuit made of a flexible insulating substrate. Flexible circuits provide excellent electrical performance, meet the design needs of smaller and higher-density mounting, and help reduce assembly processes and enhance reliability. Flexible circuit boards are the only solution to meet the miniaturization and movement requirements of electronic products. It can be bent, wound, and folded freely and withstand millions of dynamic bending without damaging the wire. It can be arranged arbitrarily according to the space layout requirements. It can be moved and stretched arbitrarily in three-dimensional space to integrate component assembly and wire connection. The flexible circuit board can significantly reduce the volume and weight of electronic products and is suitable for developing electronic products in the direction of high density, miniaturization, and high reliability.</a:t>
            </a:r>
            <a:endParaRPr lang="zh-CN" altLang="en-US" dirty="0">
              <a:latin typeface="Adobe Devanagari" panose="02040503050201020203" pitchFamily="18" charset="0"/>
              <a:cs typeface="Adobe Devanagari" panose="02040503050201020203" pitchFamily="18" charset="0"/>
            </a:endParaRPr>
          </a:p>
        </p:txBody>
      </p:sp>
      <p:sp>
        <p:nvSpPr>
          <p:cNvPr id="5" name="文本框 4"/>
          <p:cNvSpPr txBox="1"/>
          <p:nvPr/>
        </p:nvSpPr>
        <p:spPr>
          <a:xfrm>
            <a:off x="2425555" y="589085"/>
            <a:ext cx="7686720" cy="553998"/>
          </a:xfrm>
          <a:prstGeom prst="rect">
            <a:avLst/>
          </a:prstGeom>
          <a:noFill/>
        </p:spPr>
        <p:txBody>
          <a:bodyPr wrap="none" rtlCol="0">
            <a:spAutoFit/>
          </a:bodyPr>
          <a:lstStyle/>
          <a:p>
            <a:r>
              <a:rPr lang="en-US" altLang="zh-CN" sz="3000" b="1" dirty="0" smtClean="0">
                <a:latin typeface="Adobe Devanagari" panose="02040503050201020203" pitchFamily="18" charset="0"/>
                <a:cs typeface="Adobe Devanagari" panose="02040503050201020203" pitchFamily="18" charset="0"/>
              </a:rPr>
              <a:t>What is flexible PCB and its manufacturing process</a:t>
            </a:r>
            <a:endParaRPr lang="zh-CN" altLang="en-US" sz="3000" b="1" dirty="0">
              <a:latin typeface="Adobe Devanagari" panose="02040503050201020203" pitchFamily="18" charset="0"/>
              <a:cs typeface="Adobe Devanagari" panose="02040503050201020203" pitchFamily="18" charset="0"/>
            </a:endParaRPr>
          </a:p>
        </p:txBody>
      </p:sp>
      <p:pic>
        <p:nvPicPr>
          <p:cNvPr id="1026" name="Picture 2" descr="6 Layer Flexible Circuit Bo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838" y="4555555"/>
            <a:ext cx="3123956" cy="208263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ltra-long FPC PCB Bo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5391" y="4555555"/>
            <a:ext cx="3123956" cy="20826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CD Module FPC Flexible Boa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8945" y="4555555"/>
            <a:ext cx="3123955" cy="2082637"/>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5874245" y="73301"/>
            <a:ext cx="6317755" cy="369332"/>
          </a:xfrm>
          <a:prstGeom prst="rect">
            <a:avLst/>
          </a:prstGeom>
          <a:noFill/>
        </p:spPr>
        <p:txBody>
          <a:bodyPr wrap="none" rtlCol="0">
            <a:spAutoFit/>
          </a:bodyPr>
          <a:lstStyle/>
          <a:p>
            <a:r>
              <a:rPr lang="en-US" altLang="zh-CN" dirty="0" smtClean="0">
                <a:latin typeface="Adobe Devanagari" panose="02040503050201020203" pitchFamily="18" charset="0"/>
                <a:cs typeface="Adobe Devanagari" panose="02040503050201020203" pitchFamily="18" charset="0"/>
              </a:rPr>
              <a:t>Full </a:t>
            </a:r>
            <a:r>
              <a:rPr lang="en-US" altLang="zh-CN" dirty="0">
                <a:latin typeface="Adobe Devanagari" panose="02040503050201020203" pitchFamily="18" charset="0"/>
                <a:cs typeface="Adobe Devanagari" panose="02040503050201020203" pitchFamily="18" charset="0"/>
              </a:rPr>
              <a:t>Feature Flex PCB Board </a:t>
            </a:r>
            <a:r>
              <a:rPr lang="en-US" altLang="zh-CN" dirty="0" smtClean="0">
                <a:latin typeface="Adobe Devanagari" panose="02040503050201020203" pitchFamily="18" charset="0"/>
                <a:cs typeface="Adobe Devanagari" panose="02040503050201020203" pitchFamily="18" charset="0"/>
              </a:rPr>
              <a:t>Manufacturer – Https://www.pcbelec.com</a:t>
            </a:r>
            <a:endParaRPr lang="zh-CN" altLang="en-US"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678678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22717" y="680544"/>
            <a:ext cx="5536223" cy="443766"/>
          </a:xfrm>
        </p:spPr>
        <p:txBody>
          <a:bodyPr>
            <a:noAutofit/>
          </a:bodyPr>
          <a:lstStyle/>
          <a:p>
            <a:r>
              <a:rPr lang="en-US" altLang="zh-CN" sz="3000" b="1" dirty="0" smtClean="0">
                <a:latin typeface="Adobe Devanagari" panose="02040503050201020203" pitchFamily="18" charset="0"/>
                <a:cs typeface="Adobe Devanagari" panose="02040503050201020203" pitchFamily="18" charset="0"/>
              </a:rPr>
              <a:t>Flexible PCB Manufacturing Process</a:t>
            </a:r>
            <a:endParaRPr lang="zh-CN" altLang="en-US" sz="3000" b="1" dirty="0">
              <a:latin typeface="Adobe Devanagari" panose="02040503050201020203" pitchFamily="18" charset="0"/>
              <a:cs typeface="Adobe Devanagari" panose="02040503050201020203" pitchFamily="18" charset="0"/>
            </a:endParaRPr>
          </a:p>
        </p:txBody>
      </p:sp>
      <p:grpSp>
        <p:nvGrpSpPr>
          <p:cNvPr id="3" name="组合 2"/>
          <p:cNvGrpSpPr/>
          <p:nvPr/>
        </p:nvGrpSpPr>
        <p:grpSpPr>
          <a:xfrm>
            <a:off x="885940" y="1363066"/>
            <a:ext cx="10785626" cy="4663797"/>
            <a:chOff x="885940" y="1363066"/>
            <a:chExt cx="10785626" cy="4663797"/>
          </a:xfrm>
        </p:grpSpPr>
        <p:sp>
          <p:nvSpPr>
            <p:cNvPr id="4" name="标题 1"/>
            <p:cNvSpPr txBox="1">
              <a:spLocks/>
            </p:cNvSpPr>
            <p:nvPr/>
          </p:nvSpPr>
          <p:spPr>
            <a:xfrm>
              <a:off x="2637769" y="1363066"/>
              <a:ext cx="7699132" cy="5053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000" b="1" dirty="0" smtClean="0">
                  <a:latin typeface="Adobe Devanagari" panose="02040503050201020203" pitchFamily="18" charset="0"/>
                  <a:cs typeface="Adobe Devanagari" panose="02040503050201020203" pitchFamily="18" charset="0"/>
                </a:rPr>
                <a:t>Single-sided Flexible PCB Manufacturing Process</a:t>
              </a:r>
              <a:endParaRPr lang="zh-CN" altLang="en-US" sz="3000" b="1" dirty="0">
                <a:latin typeface="Adobe Devanagari" panose="02040503050201020203" pitchFamily="18" charset="0"/>
                <a:cs typeface="Adobe Devanagari" panose="02040503050201020203" pitchFamily="18" charset="0"/>
              </a:endParaRPr>
            </a:p>
          </p:txBody>
        </p:sp>
        <p:sp>
          <p:nvSpPr>
            <p:cNvPr id="5" name="圆角矩形 4"/>
            <p:cNvSpPr/>
            <p:nvPr/>
          </p:nvSpPr>
          <p:spPr>
            <a:xfrm>
              <a:off x="885940" y="2391464"/>
              <a:ext cx="879461"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Cutting</a:t>
              </a:r>
              <a:endParaRPr lang="zh-CN" altLang="en-US" dirty="0">
                <a:latin typeface="Adobe Devanagari" panose="02040503050201020203" pitchFamily="18" charset="0"/>
                <a:cs typeface="Adobe Devanagari" panose="02040503050201020203" pitchFamily="18" charset="0"/>
              </a:endParaRPr>
            </a:p>
          </p:txBody>
        </p:sp>
        <p:sp>
          <p:nvSpPr>
            <p:cNvPr id="6" name="圆角矩形 5"/>
            <p:cNvSpPr/>
            <p:nvPr/>
          </p:nvSpPr>
          <p:spPr>
            <a:xfrm>
              <a:off x="2560509" y="2391464"/>
              <a:ext cx="924416" cy="408623"/>
            </a:xfrm>
            <a:prstGeom prst="roundRect">
              <a:avLst/>
            </a:prstGeom>
            <a:ln>
              <a:solidFill>
                <a:schemeClr val="tx1"/>
              </a:solidFill>
            </a:ln>
          </p:spPr>
          <p:txBody>
            <a:bodyPr wrap="none">
              <a:spAutoFit/>
            </a:bodyPr>
            <a:lstStyle/>
            <a:p>
              <a:r>
                <a:rPr lang="en-US" altLang="zh-CN" b="0" i="0" smtClean="0">
                  <a:solidFill>
                    <a:srgbClr val="313131"/>
                  </a:solidFill>
                  <a:effectLst/>
                  <a:latin typeface="Adobe Devanagari" panose="02040503050201020203" pitchFamily="18" charset="0"/>
                  <a:cs typeface="Adobe Devanagari" panose="02040503050201020203" pitchFamily="18" charset="0"/>
                </a:rPr>
                <a:t>Drilling</a:t>
              </a:r>
              <a:endParaRPr lang="zh-CN" altLang="en-US" dirty="0">
                <a:latin typeface="Adobe Devanagari" panose="02040503050201020203" pitchFamily="18" charset="0"/>
                <a:cs typeface="Adobe Devanagari" panose="02040503050201020203" pitchFamily="18" charset="0"/>
              </a:endParaRPr>
            </a:p>
          </p:txBody>
        </p:sp>
        <p:sp>
          <p:nvSpPr>
            <p:cNvPr id="7" name="圆角矩形 6"/>
            <p:cNvSpPr/>
            <p:nvPr/>
          </p:nvSpPr>
          <p:spPr>
            <a:xfrm>
              <a:off x="4209430" y="2391464"/>
              <a:ext cx="2057544"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Dry Film Lamination</a:t>
              </a:r>
              <a:endParaRPr lang="zh-CN" altLang="en-US" dirty="0">
                <a:latin typeface="Adobe Devanagari" panose="02040503050201020203" pitchFamily="18" charset="0"/>
                <a:cs typeface="Adobe Devanagari" panose="02040503050201020203" pitchFamily="18" charset="0"/>
              </a:endParaRPr>
            </a:p>
          </p:txBody>
        </p:sp>
        <p:sp>
          <p:nvSpPr>
            <p:cNvPr id="8" name="圆角矩形 7"/>
            <p:cNvSpPr/>
            <p:nvPr/>
          </p:nvSpPr>
          <p:spPr>
            <a:xfrm>
              <a:off x="7204874" y="2391464"/>
              <a:ext cx="2148081"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Position and Exposure</a:t>
              </a:r>
              <a:endParaRPr lang="zh-CN" altLang="en-US" dirty="0">
                <a:latin typeface="Adobe Devanagari" panose="02040503050201020203" pitchFamily="18" charset="0"/>
                <a:cs typeface="Adobe Devanagari" panose="02040503050201020203" pitchFamily="18" charset="0"/>
              </a:endParaRPr>
            </a:p>
          </p:txBody>
        </p:sp>
        <p:sp>
          <p:nvSpPr>
            <p:cNvPr id="9" name="圆角矩形 8"/>
            <p:cNvSpPr/>
            <p:nvPr/>
          </p:nvSpPr>
          <p:spPr>
            <a:xfrm>
              <a:off x="10456798" y="2391464"/>
              <a:ext cx="934406"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Develop</a:t>
              </a:r>
              <a:endParaRPr lang="zh-CN" altLang="en-US" dirty="0">
                <a:latin typeface="Adobe Devanagari" panose="02040503050201020203" pitchFamily="18" charset="0"/>
                <a:cs typeface="Adobe Devanagari" panose="02040503050201020203" pitchFamily="18" charset="0"/>
              </a:endParaRPr>
            </a:p>
          </p:txBody>
        </p:sp>
        <p:sp>
          <p:nvSpPr>
            <p:cNvPr id="10" name="圆角矩形 9"/>
            <p:cNvSpPr/>
            <p:nvPr/>
          </p:nvSpPr>
          <p:spPr>
            <a:xfrm>
              <a:off x="10480108" y="3437638"/>
              <a:ext cx="887786"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Etching</a:t>
              </a:r>
              <a:endParaRPr lang="zh-CN" altLang="en-US" dirty="0">
                <a:latin typeface="Adobe Devanagari" panose="02040503050201020203" pitchFamily="18" charset="0"/>
                <a:cs typeface="Adobe Devanagari" panose="02040503050201020203" pitchFamily="18" charset="0"/>
              </a:endParaRPr>
            </a:p>
          </p:txBody>
        </p:sp>
        <p:sp>
          <p:nvSpPr>
            <p:cNvPr id="11" name="圆角矩形 10"/>
            <p:cNvSpPr/>
            <p:nvPr/>
          </p:nvSpPr>
          <p:spPr>
            <a:xfrm>
              <a:off x="7468634" y="3437638"/>
              <a:ext cx="1748717"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Remove Dry Film</a:t>
              </a:r>
              <a:endParaRPr lang="zh-CN" altLang="en-US" dirty="0">
                <a:latin typeface="Adobe Devanagari" panose="02040503050201020203" pitchFamily="18" charset="0"/>
                <a:cs typeface="Adobe Devanagari" panose="02040503050201020203" pitchFamily="18" charset="0"/>
              </a:endParaRPr>
            </a:p>
          </p:txBody>
        </p:sp>
        <p:sp>
          <p:nvSpPr>
            <p:cNvPr id="12" name="圆角矩形 11"/>
            <p:cNvSpPr/>
            <p:nvPr/>
          </p:nvSpPr>
          <p:spPr>
            <a:xfrm>
              <a:off x="4497970" y="3437638"/>
              <a:ext cx="1433353"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Surface Finish</a:t>
              </a:r>
              <a:endParaRPr lang="zh-CN" altLang="en-US" dirty="0">
                <a:latin typeface="Adobe Devanagari" panose="02040503050201020203" pitchFamily="18" charset="0"/>
                <a:cs typeface="Adobe Devanagari" panose="02040503050201020203" pitchFamily="18" charset="0"/>
              </a:endParaRPr>
            </a:p>
          </p:txBody>
        </p:sp>
        <p:sp>
          <p:nvSpPr>
            <p:cNvPr id="13" name="圆角矩形 12"/>
            <p:cNvSpPr/>
            <p:nvPr/>
          </p:nvSpPr>
          <p:spPr>
            <a:xfrm>
              <a:off x="898929" y="3437638"/>
              <a:ext cx="2044472" cy="408623"/>
            </a:xfrm>
            <a:prstGeom prst="roundRect">
              <a:avLst/>
            </a:prstGeom>
            <a:ln>
              <a:solidFill>
                <a:schemeClr val="tx1"/>
              </a:solidFill>
            </a:ln>
          </p:spPr>
          <p:txBody>
            <a:bodyPr wrap="none">
              <a:spAutoFit/>
            </a:bodyPr>
            <a:lstStyle/>
            <a:p>
              <a:r>
                <a:rPr lang="en-US" altLang="zh-CN" b="0" i="0" dirty="0" err="1" smtClean="0">
                  <a:solidFill>
                    <a:srgbClr val="313131"/>
                  </a:solidFill>
                  <a:effectLst/>
                  <a:latin typeface="Adobe Devanagari" panose="02040503050201020203" pitchFamily="18" charset="0"/>
                  <a:cs typeface="Adobe Devanagari" panose="02040503050201020203" pitchFamily="18" charset="0"/>
                </a:rPr>
                <a:t>Coverlay</a:t>
              </a:r>
              <a:r>
                <a:rPr lang="en-US" altLang="zh-CN" b="0" i="0" dirty="0" smtClean="0">
                  <a:solidFill>
                    <a:srgbClr val="313131"/>
                  </a:solidFill>
                  <a:effectLst/>
                  <a:latin typeface="Adobe Devanagari" panose="02040503050201020203" pitchFamily="18" charset="0"/>
                  <a:cs typeface="Adobe Devanagari" panose="02040503050201020203" pitchFamily="18" charset="0"/>
                </a:rPr>
                <a:t> Lamination</a:t>
              </a:r>
              <a:endParaRPr lang="zh-CN" altLang="en-US" dirty="0">
                <a:latin typeface="Adobe Devanagari" panose="02040503050201020203" pitchFamily="18" charset="0"/>
                <a:cs typeface="Adobe Devanagari" panose="02040503050201020203" pitchFamily="18" charset="0"/>
              </a:endParaRPr>
            </a:p>
          </p:txBody>
        </p:sp>
        <p:sp>
          <p:nvSpPr>
            <p:cNvPr id="14" name="圆角矩形 13"/>
            <p:cNvSpPr/>
            <p:nvPr/>
          </p:nvSpPr>
          <p:spPr>
            <a:xfrm>
              <a:off x="1267917" y="4527938"/>
              <a:ext cx="1224268"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Lamination</a:t>
              </a:r>
              <a:endParaRPr lang="zh-CN" altLang="en-US" dirty="0">
                <a:latin typeface="Adobe Devanagari" panose="02040503050201020203" pitchFamily="18" charset="0"/>
                <a:cs typeface="Adobe Devanagari" panose="02040503050201020203" pitchFamily="18" charset="0"/>
              </a:endParaRPr>
            </a:p>
          </p:txBody>
        </p:sp>
        <p:sp>
          <p:nvSpPr>
            <p:cNvPr id="15" name="圆角矩形 14"/>
            <p:cNvSpPr/>
            <p:nvPr/>
          </p:nvSpPr>
          <p:spPr>
            <a:xfrm>
              <a:off x="3208861" y="4527938"/>
              <a:ext cx="832192"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Curing</a:t>
              </a:r>
              <a:endParaRPr lang="zh-CN" altLang="en-US" dirty="0">
                <a:latin typeface="Adobe Devanagari" panose="02040503050201020203" pitchFamily="18" charset="0"/>
                <a:cs typeface="Adobe Devanagari" panose="02040503050201020203" pitchFamily="18" charset="0"/>
              </a:endParaRPr>
            </a:p>
          </p:txBody>
        </p:sp>
        <p:sp>
          <p:nvSpPr>
            <p:cNvPr id="16" name="圆角矩形 15"/>
            <p:cNvSpPr/>
            <p:nvPr/>
          </p:nvSpPr>
          <p:spPr>
            <a:xfrm>
              <a:off x="5018438" y="4527938"/>
              <a:ext cx="1433353"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Surface Finish</a:t>
              </a:r>
              <a:endParaRPr lang="zh-CN" altLang="en-US" dirty="0">
                <a:latin typeface="Adobe Devanagari" panose="02040503050201020203" pitchFamily="18" charset="0"/>
                <a:cs typeface="Adobe Devanagari" panose="02040503050201020203" pitchFamily="18" charset="0"/>
              </a:endParaRPr>
            </a:p>
          </p:txBody>
        </p:sp>
        <p:sp>
          <p:nvSpPr>
            <p:cNvPr id="17" name="圆角矩形 16"/>
            <p:cNvSpPr/>
            <p:nvPr/>
          </p:nvSpPr>
          <p:spPr>
            <a:xfrm>
              <a:off x="7539228" y="4527938"/>
              <a:ext cx="1650676"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Immersion Gold</a:t>
              </a:r>
              <a:endParaRPr lang="zh-CN" altLang="en-US" dirty="0">
                <a:latin typeface="Adobe Devanagari" panose="02040503050201020203" pitchFamily="18" charset="0"/>
                <a:cs typeface="Adobe Devanagari" panose="02040503050201020203" pitchFamily="18" charset="0"/>
              </a:endParaRPr>
            </a:p>
          </p:txBody>
        </p:sp>
        <p:sp>
          <p:nvSpPr>
            <p:cNvPr id="18" name="圆角矩形 17"/>
            <p:cNvSpPr/>
            <p:nvPr/>
          </p:nvSpPr>
          <p:spPr>
            <a:xfrm>
              <a:off x="10239459" y="4527938"/>
              <a:ext cx="1085709"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Silkscreen</a:t>
              </a:r>
              <a:endParaRPr lang="zh-CN" altLang="en-US" dirty="0">
                <a:latin typeface="Adobe Devanagari" panose="02040503050201020203" pitchFamily="18" charset="0"/>
                <a:cs typeface="Adobe Devanagari" panose="02040503050201020203" pitchFamily="18" charset="0"/>
              </a:endParaRPr>
            </a:p>
          </p:txBody>
        </p:sp>
        <p:sp>
          <p:nvSpPr>
            <p:cNvPr id="19" name="圆角矩形 18"/>
            <p:cNvSpPr/>
            <p:nvPr/>
          </p:nvSpPr>
          <p:spPr>
            <a:xfrm>
              <a:off x="9904876" y="5618238"/>
              <a:ext cx="1766690"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V-cutting/scoring</a:t>
              </a:r>
              <a:endParaRPr lang="zh-CN" altLang="en-US" dirty="0">
                <a:latin typeface="Adobe Devanagari" panose="02040503050201020203" pitchFamily="18" charset="0"/>
                <a:cs typeface="Adobe Devanagari" panose="02040503050201020203" pitchFamily="18" charset="0"/>
              </a:endParaRPr>
            </a:p>
          </p:txBody>
        </p:sp>
        <p:sp>
          <p:nvSpPr>
            <p:cNvPr id="20" name="圆角矩形 19"/>
            <p:cNvSpPr/>
            <p:nvPr/>
          </p:nvSpPr>
          <p:spPr>
            <a:xfrm>
              <a:off x="7345471" y="5618240"/>
              <a:ext cx="1428451"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Electrical Test</a:t>
              </a:r>
              <a:endParaRPr lang="zh-CN" altLang="en-US" dirty="0">
                <a:latin typeface="Adobe Devanagari" panose="02040503050201020203" pitchFamily="18" charset="0"/>
                <a:cs typeface="Adobe Devanagari" panose="02040503050201020203" pitchFamily="18" charset="0"/>
              </a:endParaRPr>
            </a:p>
          </p:txBody>
        </p:sp>
        <p:sp>
          <p:nvSpPr>
            <p:cNvPr id="21" name="圆角矩形 20"/>
            <p:cNvSpPr/>
            <p:nvPr/>
          </p:nvSpPr>
          <p:spPr>
            <a:xfrm>
              <a:off x="5622857" y="5618240"/>
              <a:ext cx="1057617"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Punching</a:t>
              </a:r>
              <a:endParaRPr lang="zh-CN" altLang="en-US" dirty="0">
                <a:latin typeface="Adobe Devanagari" panose="02040503050201020203" pitchFamily="18" charset="0"/>
                <a:cs typeface="Adobe Devanagari" panose="02040503050201020203" pitchFamily="18" charset="0"/>
              </a:endParaRPr>
            </a:p>
          </p:txBody>
        </p:sp>
        <p:sp>
          <p:nvSpPr>
            <p:cNvPr id="22" name="圆角矩形 21"/>
            <p:cNvSpPr/>
            <p:nvPr/>
          </p:nvSpPr>
          <p:spPr>
            <a:xfrm>
              <a:off x="4397004" y="5618240"/>
              <a:ext cx="632955"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FQC</a:t>
              </a:r>
              <a:endParaRPr lang="zh-CN" altLang="en-US" dirty="0">
                <a:latin typeface="Adobe Devanagari" panose="02040503050201020203" pitchFamily="18" charset="0"/>
                <a:cs typeface="Adobe Devanagari" panose="02040503050201020203" pitchFamily="18" charset="0"/>
              </a:endParaRPr>
            </a:p>
          </p:txBody>
        </p:sp>
        <p:sp>
          <p:nvSpPr>
            <p:cNvPr id="23" name="圆角矩形 22"/>
            <p:cNvSpPr/>
            <p:nvPr/>
          </p:nvSpPr>
          <p:spPr>
            <a:xfrm>
              <a:off x="2595182" y="5618240"/>
              <a:ext cx="1100554"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Packaging</a:t>
              </a:r>
              <a:endParaRPr lang="zh-CN" altLang="en-US" dirty="0">
                <a:latin typeface="Adobe Devanagari" panose="02040503050201020203" pitchFamily="18" charset="0"/>
                <a:cs typeface="Adobe Devanagari" panose="02040503050201020203" pitchFamily="18" charset="0"/>
              </a:endParaRPr>
            </a:p>
          </p:txBody>
        </p:sp>
        <p:sp>
          <p:nvSpPr>
            <p:cNvPr id="24" name="圆角矩形 23"/>
            <p:cNvSpPr/>
            <p:nvPr/>
          </p:nvSpPr>
          <p:spPr>
            <a:xfrm>
              <a:off x="898929" y="5618240"/>
              <a:ext cx="1060947" cy="408623"/>
            </a:xfrm>
            <a:prstGeom prst="roundRect">
              <a:avLst/>
            </a:prstGeom>
            <a:ln>
              <a:solidFill>
                <a:schemeClr val="tx1"/>
              </a:solidFill>
            </a:ln>
          </p:spPr>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Shipment</a:t>
              </a:r>
              <a:endParaRPr lang="zh-CN" altLang="en-US" dirty="0">
                <a:latin typeface="Adobe Devanagari" panose="02040503050201020203" pitchFamily="18" charset="0"/>
                <a:cs typeface="Adobe Devanagari" panose="02040503050201020203" pitchFamily="18" charset="0"/>
              </a:endParaRPr>
            </a:p>
          </p:txBody>
        </p:sp>
        <p:cxnSp>
          <p:nvCxnSpPr>
            <p:cNvPr id="42" name="直接箭头连接符 41"/>
            <p:cNvCxnSpPr>
              <a:stCxn id="5" idx="3"/>
              <a:endCxn id="6" idx="1"/>
            </p:cNvCxnSpPr>
            <p:nvPr/>
          </p:nvCxnSpPr>
          <p:spPr>
            <a:xfrm>
              <a:off x="1765401" y="2595776"/>
              <a:ext cx="7951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3" name="直接箭头连接符 42"/>
            <p:cNvCxnSpPr/>
            <p:nvPr/>
          </p:nvCxnSpPr>
          <p:spPr>
            <a:xfrm>
              <a:off x="3484925" y="2595776"/>
              <a:ext cx="72351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a:stCxn id="7" idx="3"/>
              <a:endCxn id="8" idx="1"/>
            </p:cNvCxnSpPr>
            <p:nvPr/>
          </p:nvCxnSpPr>
          <p:spPr>
            <a:xfrm>
              <a:off x="6266974" y="2595776"/>
              <a:ext cx="93790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a:stCxn id="8" idx="3"/>
              <a:endCxn id="9" idx="1"/>
            </p:cNvCxnSpPr>
            <p:nvPr/>
          </p:nvCxnSpPr>
          <p:spPr>
            <a:xfrm>
              <a:off x="9352955" y="2595776"/>
              <a:ext cx="110384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a:stCxn id="9" idx="2"/>
              <a:endCxn id="10" idx="0"/>
            </p:cNvCxnSpPr>
            <p:nvPr/>
          </p:nvCxnSpPr>
          <p:spPr>
            <a:xfrm>
              <a:off x="10924001" y="2800087"/>
              <a:ext cx="0" cy="63755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a:stCxn id="10" idx="1"/>
              <a:endCxn id="11" idx="3"/>
            </p:cNvCxnSpPr>
            <p:nvPr/>
          </p:nvCxnSpPr>
          <p:spPr>
            <a:xfrm flipH="1">
              <a:off x="9217351" y="3641950"/>
              <a:ext cx="126275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a:stCxn id="11" idx="1"/>
              <a:endCxn id="12" idx="3"/>
            </p:cNvCxnSpPr>
            <p:nvPr/>
          </p:nvCxnSpPr>
          <p:spPr>
            <a:xfrm flipH="1">
              <a:off x="5931323" y="3641950"/>
              <a:ext cx="1537311"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a:stCxn id="12" idx="1"/>
              <a:endCxn id="13" idx="3"/>
            </p:cNvCxnSpPr>
            <p:nvPr/>
          </p:nvCxnSpPr>
          <p:spPr>
            <a:xfrm flipH="1">
              <a:off x="2943401" y="3641950"/>
              <a:ext cx="155456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7" name="直接箭头连接符 56"/>
            <p:cNvCxnSpPr>
              <a:stCxn id="13" idx="2"/>
            </p:cNvCxnSpPr>
            <p:nvPr/>
          </p:nvCxnSpPr>
          <p:spPr>
            <a:xfrm>
              <a:off x="1921165" y="3846261"/>
              <a:ext cx="0" cy="681677"/>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9" name="直接箭头连接符 58"/>
            <p:cNvCxnSpPr>
              <a:stCxn id="14" idx="3"/>
              <a:endCxn id="15" idx="1"/>
            </p:cNvCxnSpPr>
            <p:nvPr/>
          </p:nvCxnSpPr>
          <p:spPr>
            <a:xfrm>
              <a:off x="2492185" y="4732250"/>
              <a:ext cx="71667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1" name="直接箭头连接符 60"/>
            <p:cNvCxnSpPr>
              <a:stCxn id="15" idx="3"/>
              <a:endCxn id="16" idx="1"/>
            </p:cNvCxnSpPr>
            <p:nvPr/>
          </p:nvCxnSpPr>
          <p:spPr>
            <a:xfrm>
              <a:off x="4041053" y="4732250"/>
              <a:ext cx="97738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a:stCxn id="16" idx="3"/>
              <a:endCxn id="17" idx="1"/>
            </p:cNvCxnSpPr>
            <p:nvPr/>
          </p:nvCxnSpPr>
          <p:spPr>
            <a:xfrm>
              <a:off x="6451791" y="4732250"/>
              <a:ext cx="108743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5" name="直接箭头连接符 64"/>
            <p:cNvCxnSpPr>
              <a:stCxn id="17" idx="3"/>
              <a:endCxn id="18" idx="1"/>
            </p:cNvCxnSpPr>
            <p:nvPr/>
          </p:nvCxnSpPr>
          <p:spPr>
            <a:xfrm>
              <a:off x="9189904" y="4732250"/>
              <a:ext cx="104955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7" name="直接箭头连接符 66"/>
            <p:cNvCxnSpPr>
              <a:stCxn id="18" idx="2"/>
            </p:cNvCxnSpPr>
            <p:nvPr/>
          </p:nvCxnSpPr>
          <p:spPr>
            <a:xfrm flipH="1">
              <a:off x="10782313" y="4936561"/>
              <a:ext cx="1" cy="681677"/>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89" name="直接箭头连接符 88"/>
            <p:cNvCxnSpPr>
              <a:stCxn id="19" idx="1"/>
              <a:endCxn id="20" idx="3"/>
            </p:cNvCxnSpPr>
            <p:nvPr/>
          </p:nvCxnSpPr>
          <p:spPr>
            <a:xfrm flipH="1">
              <a:off x="8773922" y="5822550"/>
              <a:ext cx="1130954" cy="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1" name="直接箭头连接符 90"/>
            <p:cNvCxnSpPr>
              <a:stCxn id="20" idx="1"/>
              <a:endCxn id="21" idx="3"/>
            </p:cNvCxnSpPr>
            <p:nvPr/>
          </p:nvCxnSpPr>
          <p:spPr>
            <a:xfrm flipH="1">
              <a:off x="6680474" y="5822552"/>
              <a:ext cx="66499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3" name="直接箭头连接符 92"/>
            <p:cNvCxnSpPr>
              <a:stCxn id="21" idx="1"/>
              <a:endCxn id="22" idx="3"/>
            </p:cNvCxnSpPr>
            <p:nvPr/>
          </p:nvCxnSpPr>
          <p:spPr>
            <a:xfrm flipH="1">
              <a:off x="5029959" y="5822552"/>
              <a:ext cx="59289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5" name="直接箭头连接符 94"/>
            <p:cNvCxnSpPr>
              <a:stCxn id="22" idx="1"/>
              <a:endCxn id="23" idx="3"/>
            </p:cNvCxnSpPr>
            <p:nvPr/>
          </p:nvCxnSpPr>
          <p:spPr>
            <a:xfrm flipH="1">
              <a:off x="3695736" y="5822552"/>
              <a:ext cx="70126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7" name="直接箭头连接符 96"/>
            <p:cNvCxnSpPr>
              <a:stCxn id="23" idx="1"/>
              <a:endCxn id="24" idx="3"/>
            </p:cNvCxnSpPr>
            <p:nvPr/>
          </p:nvCxnSpPr>
          <p:spPr>
            <a:xfrm flipH="1">
              <a:off x="1959876" y="5822552"/>
              <a:ext cx="63530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sp>
        <p:nvSpPr>
          <p:cNvPr id="44" name="文本框 43"/>
          <p:cNvSpPr txBox="1"/>
          <p:nvPr/>
        </p:nvSpPr>
        <p:spPr>
          <a:xfrm>
            <a:off x="5874245" y="73301"/>
            <a:ext cx="6317755" cy="369332"/>
          </a:xfrm>
          <a:prstGeom prst="rect">
            <a:avLst/>
          </a:prstGeom>
          <a:noFill/>
        </p:spPr>
        <p:txBody>
          <a:bodyPr wrap="none" rtlCol="0">
            <a:spAutoFit/>
          </a:bodyPr>
          <a:lstStyle/>
          <a:p>
            <a:r>
              <a:rPr lang="en-US" altLang="zh-CN" dirty="0" smtClean="0">
                <a:latin typeface="Adobe Devanagari" panose="02040503050201020203" pitchFamily="18" charset="0"/>
                <a:cs typeface="Adobe Devanagari" panose="02040503050201020203" pitchFamily="18" charset="0"/>
              </a:rPr>
              <a:t>Full </a:t>
            </a:r>
            <a:r>
              <a:rPr lang="en-US" altLang="zh-CN" dirty="0">
                <a:latin typeface="Adobe Devanagari" panose="02040503050201020203" pitchFamily="18" charset="0"/>
                <a:cs typeface="Adobe Devanagari" panose="02040503050201020203" pitchFamily="18" charset="0"/>
              </a:rPr>
              <a:t>Feature Flex PCB Board </a:t>
            </a:r>
            <a:r>
              <a:rPr lang="en-US" altLang="zh-CN" dirty="0" smtClean="0">
                <a:latin typeface="Adobe Devanagari" panose="02040503050201020203" pitchFamily="18" charset="0"/>
                <a:cs typeface="Adobe Devanagari" panose="02040503050201020203" pitchFamily="18" charset="0"/>
              </a:rPr>
              <a:t>Manufacturer – Https://www.pcbelec.com</a:t>
            </a:r>
            <a:endParaRPr lang="zh-CN" altLang="en-US"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20645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94818" y="629982"/>
            <a:ext cx="5536223" cy="443766"/>
          </a:xfrm>
        </p:spPr>
        <p:txBody>
          <a:bodyPr>
            <a:noAutofit/>
          </a:bodyPr>
          <a:lstStyle/>
          <a:p>
            <a:r>
              <a:rPr lang="en-US" altLang="zh-CN" sz="3000" b="1" dirty="0" smtClean="0">
                <a:latin typeface="Adobe Devanagari" panose="02040503050201020203" pitchFamily="18" charset="0"/>
                <a:cs typeface="Adobe Devanagari" panose="02040503050201020203" pitchFamily="18" charset="0"/>
              </a:rPr>
              <a:t>Flexible PCB Manufacturing Process</a:t>
            </a:r>
            <a:endParaRPr lang="zh-CN" altLang="en-US" sz="3000" b="1" dirty="0">
              <a:latin typeface="Adobe Devanagari" panose="02040503050201020203" pitchFamily="18" charset="0"/>
              <a:cs typeface="Adobe Devanagari" panose="02040503050201020203" pitchFamily="18" charset="0"/>
            </a:endParaRPr>
          </a:p>
        </p:txBody>
      </p:sp>
      <p:grpSp>
        <p:nvGrpSpPr>
          <p:cNvPr id="5" name="组合 4"/>
          <p:cNvGrpSpPr/>
          <p:nvPr/>
        </p:nvGrpSpPr>
        <p:grpSpPr>
          <a:xfrm>
            <a:off x="309484" y="1342669"/>
            <a:ext cx="11554408" cy="5032188"/>
            <a:chOff x="309484" y="1342669"/>
            <a:chExt cx="11554408" cy="5032188"/>
          </a:xfrm>
        </p:grpSpPr>
        <p:sp>
          <p:nvSpPr>
            <p:cNvPr id="4" name="标题 1"/>
            <p:cNvSpPr txBox="1">
              <a:spLocks/>
            </p:cNvSpPr>
            <p:nvPr/>
          </p:nvSpPr>
          <p:spPr>
            <a:xfrm>
              <a:off x="2260892" y="1342669"/>
              <a:ext cx="7699132" cy="5053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000" b="1" dirty="0" smtClean="0">
                  <a:latin typeface="Adobe Devanagari" panose="02040503050201020203" pitchFamily="18" charset="0"/>
                  <a:cs typeface="Adobe Devanagari" panose="02040503050201020203" pitchFamily="18" charset="0"/>
                </a:rPr>
                <a:t>Double-sided Flexible PCB Manufacturing Process</a:t>
              </a:r>
              <a:endParaRPr lang="zh-CN" altLang="en-US" sz="3000" b="1" dirty="0">
                <a:latin typeface="Adobe Devanagari" panose="02040503050201020203" pitchFamily="18" charset="0"/>
                <a:cs typeface="Adobe Devanagari" panose="02040503050201020203" pitchFamily="18" charset="0"/>
              </a:endParaRPr>
            </a:p>
          </p:txBody>
        </p:sp>
        <p:sp>
          <p:nvSpPr>
            <p:cNvPr id="3" name="圆角矩形 2"/>
            <p:cNvSpPr>
              <a:spLocks/>
            </p:cNvSpPr>
            <p:nvPr/>
          </p:nvSpPr>
          <p:spPr>
            <a:xfrm>
              <a:off x="471460" y="2158785"/>
              <a:ext cx="879460"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n-US" altLang="zh-CN" b="0" i="0" dirty="0" smtClean="0">
                  <a:solidFill>
                    <a:srgbClr val="313131"/>
                  </a:solidFill>
                  <a:effectLst/>
                  <a:latin typeface="Adobe Devanagari" panose="02040503050201020203" pitchFamily="18" charset="0"/>
                  <a:cs typeface="Adobe Devanagari" panose="02040503050201020203" pitchFamily="18" charset="0"/>
                </a:rPr>
                <a:t>Cutting</a:t>
              </a:r>
              <a:endParaRPr lang="zh-CN" altLang="en-US" dirty="0">
                <a:latin typeface="Adobe Devanagari" panose="02040503050201020203" pitchFamily="18" charset="0"/>
                <a:cs typeface="Adobe Devanagari" panose="02040503050201020203" pitchFamily="18" charset="0"/>
              </a:endParaRPr>
            </a:p>
          </p:txBody>
        </p:sp>
        <p:sp>
          <p:nvSpPr>
            <p:cNvPr id="25" name="圆角矩形 24"/>
            <p:cNvSpPr>
              <a:spLocks/>
            </p:cNvSpPr>
            <p:nvPr/>
          </p:nvSpPr>
          <p:spPr>
            <a:xfrm>
              <a:off x="2148087" y="2158785"/>
              <a:ext cx="894446"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Drilling</a:t>
              </a:r>
              <a:endParaRPr lang="zh-CN" altLang="en-US" dirty="0">
                <a:latin typeface="Adobe Devanagari" panose="02040503050201020203" pitchFamily="18" charset="0"/>
                <a:cs typeface="Adobe Devanagari" panose="02040503050201020203" pitchFamily="18" charset="0"/>
              </a:endParaRPr>
            </a:p>
          </p:txBody>
        </p:sp>
        <p:sp>
          <p:nvSpPr>
            <p:cNvPr id="26" name="圆角矩形 25"/>
            <p:cNvSpPr>
              <a:spLocks/>
            </p:cNvSpPr>
            <p:nvPr/>
          </p:nvSpPr>
          <p:spPr>
            <a:xfrm>
              <a:off x="3839700" y="2158785"/>
              <a:ext cx="634651"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PTH</a:t>
              </a:r>
              <a:endParaRPr lang="zh-CN" altLang="en-US" dirty="0">
                <a:latin typeface="Adobe Devanagari" panose="02040503050201020203" pitchFamily="18" charset="0"/>
                <a:cs typeface="Adobe Devanagari" panose="02040503050201020203" pitchFamily="18" charset="0"/>
              </a:endParaRPr>
            </a:p>
          </p:txBody>
        </p:sp>
        <p:sp>
          <p:nvSpPr>
            <p:cNvPr id="27" name="圆角矩形 26"/>
            <p:cNvSpPr>
              <a:spLocks/>
            </p:cNvSpPr>
            <p:nvPr/>
          </p:nvSpPr>
          <p:spPr>
            <a:xfrm>
              <a:off x="5325376" y="2158785"/>
              <a:ext cx="1794469"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err="1" smtClean="0">
                  <a:solidFill>
                    <a:srgbClr val="313131"/>
                  </a:solidFill>
                  <a:effectLst/>
                  <a:latin typeface="Adobe Devanagari" panose="02040503050201020203" pitchFamily="18" charset="0"/>
                  <a:cs typeface="Adobe Devanagari" panose="02040503050201020203" pitchFamily="18" charset="0"/>
                </a:rPr>
                <a:t>Electroless</a:t>
              </a:r>
              <a:r>
                <a:rPr lang="en-US" altLang="zh-CN" b="0" i="0" dirty="0" smtClean="0">
                  <a:solidFill>
                    <a:srgbClr val="313131"/>
                  </a:solidFill>
                  <a:effectLst/>
                  <a:latin typeface="Adobe Devanagari" panose="02040503050201020203" pitchFamily="18" charset="0"/>
                  <a:cs typeface="Adobe Devanagari" panose="02040503050201020203" pitchFamily="18" charset="0"/>
                </a:rPr>
                <a:t> Plating</a:t>
              </a:r>
              <a:endParaRPr lang="zh-CN" altLang="en-US" dirty="0">
                <a:latin typeface="Adobe Devanagari" panose="02040503050201020203" pitchFamily="18" charset="0"/>
                <a:cs typeface="Adobe Devanagari" panose="02040503050201020203" pitchFamily="18" charset="0"/>
              </a:endParaRPr>
            </a:p>
          </p:txBody>
        </p:sp>
        <p:sp>
          <p:nvSpPr>
            <p:cNvPr id="28" name="圆角矩形 27"/>
            <p:cNvSpPr>
              <a:spLocks/>
            </p:cNvSpPr>
            <p:nvPr/>
          </p:nvSpPr>
          <p:spPr>
            <a:xfrm>
              <a:off x="7858941" y="2158785"/>
              <a:ext cx="1179731"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Pretreating</a:t>
              </a:r>
              <a:endParaRPr lang="zh-CN" altLang="en-US" dirty="0">
                <a:latin typeface="Adobe Devanagari" panose="02040503050201020203" pitchFamily="18" charset="0"/>
                <a:cs typeface="Adobe Devanagari" panose="02040503050201020203" pitchFamily="18" charset="0"/>
              </a:endParaRPr>
            </a:p>
          </p:txBody>
        </p:sp>
        <p:sp>
          <p:nvSpPr>
            <p:cNvPr id="30" name="圆角矩形 29"/>
            <p:cNvSpPr>
              <a:spLocks/>
            </p:cNvSpPr>
            <p:nvPr/>
          </p:nvSpPr>
          <p:spPr>
            <a:xfrm>
              <a:off x="9804692" y="2158785"/>
              <a:ext cx="2059200" cy="360000"/>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dirty="0" smtClean="0">
                  <a:latin typeface="Adobe Devanagari" panose="02040503050201020203" pitchFamily="18" charset="0"/>
                  <a:cs typeface="Adobe Devanagari" panose="02040503050201020203" pitchFamily="18" charset="0"/>
                </a:rPr>
                <a:t>Dry Film Lamination</a:t>
              </a:r>
              <a:endParaRPr lang="zh-CN" altLang="en-US" dirty="0">
                <a:latin typeface="Adobe Devanagari" panose="02040503050201020203" pitchFamily="18" charset="0"/>
                <a:cs typeface="Adobe Devanagari" panose="02040503050201020203" pitchFamily="18" charset="0"/>
              </a:endParaRPr>
            </a:p>
          </p:txBody>
        </p:sp>
        <p:sp>
          <p:nvSpPr>
            <p:cNvPr id="31" name="圆角矩形 30"/>
            <p:cNvSpPr>
              <a:spLocks noChangeAspect="1"/>
            </p:cNvSpPr>
            <p:nvPr/>
          </p:nvSpPr>
          <p:spPr>
            <a:xfrm>
              <a:off x="10366256" y="3211093"/>
              <a:ext cx="936072"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Position</a:t>
              </a:r>
              <a:endParaRPr lang="zh-CN" altLang="en-US" dirty="0">
                <a:latin typeface="Adobe Devanagari" panose="02040503050201020203" pitchFamily="18" charset="0"/>
                <a:cs typeface="Adobe Devanagari" panose="02040503050201020203" pitchFamily="18" charset="0"/>
              </a:endParaRPr>
            </a:p>
          </p:txBody>
        </p:sp>
        <p:sp>
          <p:nvSpPr>
            <p:cNvPr id="32" name="圆角矩形 31"/>
            <p:cNvSpPr>
              <a:spLocks noChangeAspect="1"/>
            </p:cNvSpPr>
            <p:nvPr/>
          </p:nvSpPr>
          <p:spPr>
            <a:xfrm>
              <a:off x="8807385" y="3211093"/>
              <a:ext cx="1030977"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Exposure</a:t>
              </a:r>
              <a:endParaRPr lang="zh-CN" altLang="en-US" dirty="0">
                <a:latin typeface="Adobe Devanagari" panose="02040503050201020203" pitchFamily="18" charset="0"/>
                <a:cs typeface="Adobe Devanagari" panose="02040503050201020203" pitchFamily="18" charset="0"/>
              </a:endParaRPr>
            </a:p>
          </p:txBody>
        </p:sp>
        <p:sp>
          <p:nvSpPr>
            <p:cNvPr id="33" name="圆角矩形 32"/>
            <p:cNvSpPr>
              <a:spLocks noChangeAspect="1"/>
            </p:cNvSpPr>
            <p:nvPr/>
          </p:nvSpPr>
          <p:spPr>
            <a:xfrm>
              <a:off x="7163616" y="3211093"/>
              <a:ext cx="934406"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Develop</a:t>
              </a:r>
              <a:endParaRPr lang="zh-CN" altLang="en-US" dirty="0">
                <a:latin typeface="Adobe Devanagari" panose="02040503050201020203" pitchFamily="18" charset="0"/>
                <a:cs typeface="Adobe Devanagari" panose="02040503050201020203" pitchFamily="18" charset="0"/>
              </a:endParaRPr>
            </a:p>
          </p:txBody>
        </p:sp>
        <p:sp>
          <p:nvSpPr>
            <p:cNvPr id="34" name="圆角矩形 33"/>
            <p:cNvSpPr>
              <a:spLocks noChangeAspect="1"/>
            </p:cNvSpPr>
            <p:nvPr/>
          </p:nvSpPr>
          <p:spPr>
            <a:xfrm>
              <a:off x="4949647" y="3211093"/>
              <a:ext cx="1503614"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Pattern Plating</a:t>
              </a:r>
              <a:endParaRPr lang="zh-CN" altLang="en-US" dirty="0">
                <a:latin typeface="Adobe Devanagari" panose="02040503050201020203" pitchFamily="18" charset="0"/>
                <a:cs typeface="Adobe Devanagari" panose="02040503050201020203" pitchFamily="18" charset="0"/>
              </a:endParaRPr>
            </a:p>
          </p:txBody>
        </p:sp>
        <p:sp>
          <p:nvSpPr>
            <p:cNvPr id="35" name="圆角矩形 34"/>
            <p:cNvSpPr>
              <a:spLocks noChangeAspect="1"/>
            </p:cNvSpPr>
            <p:nvPr/>
          </p:nvSpPr>
          <p:spPr>
            <a:xfrm>
              <a:off x="2486024" y="3211093"/>
              <a:ext cx="1748717"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Remove Dry Film</a:t>
              </a:r>
              <a:endParaRPr lang="zh-CN" altLang="en-US" dirty="0">
                <a:latin typeface="Adobe Devanagari" panose="02040503050201020203" pitchFamily="18" charset="0"/>
                <a:cs typeface="Adobe Devanagari" panose="02040503050201020203" pitchFamily="18" charset="0"/>
              </a:endParaRPr>
            </a:p>
          </p:txBody>
        </p:sp>
        <p:sp>
          <p:nvSpPr>
            <p:cNvPr id="36" name="圆角矩形 35"/>
            <p:cNvSpPr>
              <a:spLocks noChangeAspect="1"/>
            </p:cNvSpPr>
            <p:nvPr/>
          </p:nvSpPr>
          <p:spPr>
            <a:xfrm>
              <a:off x="392544" y="3211093"/>
              <a:ext cx="1179731"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Pretreating</a:t>
              </a:r>
              <a:endParaRPr lang="zh-CN" altLang="en-US" dirty="0">
                <a:latin typeface="Adobe Devanagari" panose="02040503050201020203" pitchFamily="18" charset="0"/>
                <a:cs typeface="Adobe Devanagari" panose="02040503050201020203" pitchFamily="18" charset="0"/>
              </a:endParaRPr>
            </a:p>
          </p:txBody>
        </p:sp>
        <p:sp>
          <p:nvSpPr>
            <p:cNvPr id="37" name="圆角矩形 36"/>
            <p:cNvSpPr>
              <a:spLocks noChangeAspect="1"/>
            </p:cNvSpPr>
            <p:nvPr/>
          </p:nvSpPr>
          <p:spPr>
            <a:xfrm>
              <a:off x="321320" y="4191221"/>
              <a:ext cx="2059200"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Dry Film Lamination</a:t>
              </a:r>
              <a:endParaRPr lang="zh-CN" altLang="en-US" dirty="0">
                <a:latin typeface="Adobe Devanagari" panose="02040503050201020203" pitchFamily="18" charset="0"/>
                <a:cs typeface="Adobe Devanagari" panose="02040503050201020203" pitchFamily="18" charset="0"/>
              </a:endParaRPr>
            </a:p>
          </p:txBody>
        </p:sp>
        <p:sp>
          <p:nvSpPr>
            <p:cNvPr id="38" name="圆角矩形 37"/>
            <p:cNvSpPr>
              <a:spLocks noChangeAspect="1"/>
            </p:cNvSpPr>
            <p:nvPr/>
          </p:nvSpPr>
          <p:spPr>
            <a:xfrm>
              <a:off x="3320699" y="4191221"/>
              <a:ext cx="2148081"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Position and Exposure</a:t>
              </a:r>
              <a:endParaRPr lang="zh-CN" altLang="en-US" dirty="0">
                <a:latin typeface="Adobe Devanagari" panose="02040503050201020203" pitchFamily="18" charset="0"/>
                <a:cs typeface="Adobe Devanagari" panose="02040503050201020203" pitchFamily="18" charset="0"/>
              </a:endParaRPr>
            </a:p>
          </p:txBody>
        </p:sp>
        <p:sp>
          <p:nvSpPr>
            <p:cNvPr id="39" name="圆角矩形 38"/>
            <p:cNvSpPr>
              <a:spLocks noChangeAspect="1"/>
            </p:cNvSpPr>
            <p:nvPr/>
          </p:nvSpPr>
          <p:spPr>
            <a:xfrm>
              <a:off x="6263099" y="4191221"/>
              <a:ext cx="934406"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Develop</a:t>
              </a:r>
              <a:endParaRPr lang="zh-CN" altLang="en-US" dirty="0">
                <a:latin typeface="Adobe Devanagari" panose="02040503050201020203" pitchFamily="18" charset="0"/>
                <a:cs typeface="Adobe Devanagari" panose="02040503050201020203" pitchFamily="18" charset="0"/>
              </a:endParaRPr>
            </a:p>
          </p:txBody>
        </p:sp>
        <p:sp>
          <p:nvSpPr>
            <p:cNvPr id="40" name="圆角矩形 39"/>
            <p:cNvSpPr>
              <a:spLocks noChangeAspect="1"/>
            </p:cNvSpPr>
            <p:nvPr/>
          </p:nvSpPr>
          <p:spPr>
            <a:xfrm>
              <a:off x="7991824" y="4191221"/>
              <a:ext cx="887786"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Etching</a:t>
              </a:r>
              <a:endParaRPr lang="zh-CN" altLang="en-US" dirty="0">
                <a:latin typeface="Adobe Devanagari" panose="02040503050201020203" pitchFamily="18" charset="0"/>
                <a:cs typeface="Adobe Devanagari" panose="02040503050201020203" pitchFamily="18" charset="0"/>
              </a:endParaRPr>
            </a:p>
          </p:txBody>
        </p:sp>
        <p:sp>
          <p:nvSpPr>
            <p:cNvPr id="41" name="圆角矩形 40"/>
            <p:cNvSpPr>
              <a:spLocks noChangeAspect="1"/>
            </p:cNvSpPr>
            <p:nvPr/>
          </p:nvSpPr>
          <p:spPr>
            <a:xfrm>
              <a:off x="10102309" y="4191221"/>
              <a:ext cx="1748717"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Remove Dry Film</a:t>
              </a:r>
              <a:endParaRPr lang="zh-CN" altLang="en-US" dirty="0">
                <a:latin typeface="Adobe Devanagari" panose="02040503050201020203" pitchFamily="18" charset="0"/>
                <a:cs typeface="Adobe Devanagari" panose="02040503050201020203" pitchFamily="18" charset="0"/>
              </a:endParaRPr>
            </a:p>
          </p:txBody>
        </p:sp>
        <p:sp>
          <p:nvSpPr>
            <p:cNvPr id="46" name="圆角矩形 45"/>
            <p:cNvSpPr>
              <a:spLocks noChangeAspect="1"/>
            </p:cNvSpPr>
            <p:nvPr/>
          </p:nvSpPr>
          <p:spPr>
            <a:xfrm>
              <a:off x="10366256" y="4984624"/>
              <a:ext cx="1433353"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dirty="0" smtClean="0">
                  <a:latin typeface="Adobe Devanagari" panose="02040503050201020203" pitchFamily="18" charset="0"/>
                  <a:cs typeface="Adobe Devanagari" panose="02040503050201020203" pitchFamily="18" charset="0"/>
                </a:rPr>
                <a:t>Surface Finish</a:t>
              </a:r>
              <a:endParaRPr lang="zh-CN" altLang="en-US" dirty="0">
                <a:latin typeface="Adobe Devanagari" panose="02040503050201020203" pitchFamily="18" charset="0"/>
                <a:cs typeface="Adobe Devanagari" panose="02040503050201020203" pitchFamily="18" charset="0"/>
              </a:endParaRPr>
            </a:p>
          </p:txBody>
        </p:sp>
        <p:sp>
          <p:nvSpPr>
            <p:cNvPr id="48" name="圆角矩形 47"/>
            <p:cNvSpPr>
              <a:spLocks noChangeAspect="1"/>
            </p:cNvSpPr>
            <p:nvPr/>
          </p:nvSpPr>
          <p:spPr>
            <a:xfrm>
              <a:off x="7282711" y="4984624"/>
              <a:ext cx="2059200"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err="1" smtClean="0">
                  <a:solidFill>
                    <a:srgbClr val="313131"/>
                  </a:solidFill>
                  <a:effectLst/>
                  <a:latin typeface="Adobe Devanagari" panose="02040503050201020203" pitchFamily="18" charset="0"/>
                  <a:cs typeface="Adobe Devanagari" panose="02040503050201020203" pitchFamily="18" charset="0"/>
                </a:rPr>
                <a:t>Coverlay</a:t>
              </a:r>
              <a:r>
                <a:rPr lang="en-US" altLang="zh-CN" b="0" i="0" dirty="0" smtClean="0">
                  <a:solidFill>
                    <a:srgbClr val="313131"/>
                  </a:solidFill>
                  <a:effectLst/>
                  <a:latin typeface="Adobe Devanagari" panose="02040503050201020203" pitchFamily="18" charset="0"/>
                  <a:cs typeface="Adobe Devanagari" panose="02040503050201020203" pitchFamily="18" charset="0"/>
                </a:rPr>
                <a:t> Lamination</a:t>
              </a:r>
              <a:endParaRPr lang="zh-CN" altLang="en-US" dirty="0">
                <a:latin typeface="Adobe Devanagari" panose="02040503050201020203" pitchFamily="18" charset="0"/>
                <a:cs typeface="Adobe Devanagari" panose="02040503050201020203" pitchFamily="18" charset="0"/>
              </a:endParaRPr>
            </a:p>
          </p:txBody>
        </p:sp>
        <p:sp>
          <p:nvSpPr>
            <p:cNvPr id="50" name="圆角矩形 49"/>
            <p:cNvSpPr>
              <a:spLocks noChangeAspect="1"/>
            </p:cNvSpPr>
            <p:nvPr/>
          </p:nvSpPr>
          <p:spPr>
            <a:xfrm>
              <a:off x="5146004" y="4984624"/>
              <a:ext cx="1224268"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Lamination</a:t>
              </a:r>
              <a:endParaRPr lang="zh-CN" altLang="en-US" dirty="0">
                <a:latin typeface="Adobe Devanagari" panose="02040503050201020203" pitchFamily="18" charset="0"/>
                <a:cs typeface="Adobe Devanagari" panose="02040503050201020203" pitchFamily="18" charset="0"/>
              </a:endParaRPr>
            </a:p>
          </p:txBody>
        </p:sp>
        <p:sp>
          <p:nvSpPr>
            <p:cNvPr id="52" name="圆角矩形 51"/>
            <p:cNvSpPr>
              <a:spLocks noChangeAspect="1"/>
            </p:cNvSpPr>
            <p:nvPr/>
          </p:nvSpPr>
          <p:spPr>
            <a:xfrm>
              <a:off x="3125518" y="4984624"/>
              <a:ext cx="832192"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Curing</a:t>
              </a:r>
              <a:endParaRPr lang="zh-CN" altLang="en-US" dirty="0">
                <a:latin typeface="Adobe Devanagari" panose="02040503050201020203" pitchFamily="18" charset="0"/>
                <a:cs typeface="Adobe Devanagari" panose="02040503050201020203" pitchFamily="18" charset="0"/>
              </a:endParaRPr>
            </a:p>
          </p:txBody>
        </p:sp>
        <p:sp>
          <p:nvSpPr>
            <p:cNvPr id="54" name="圆角矩形 53"/>
            <p:cNvSpPr>
              <a:spLocks noChangeAspect="1"/>
            </p:cNvSpPr>
            <p:nvPr/>
          </p:nvSpPr>
          <p:spPr>
            <a:xfrm>
              <a:off x="309484" y="4984624"/>
              <a:ext cx="1650676"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Immersion Gold</a:t>
              </a:r>
              <a:endParaRPr lang="zh-CN" altLang="en-US" dirty="0">
                <a:latin typeface="Adobe Devanagari" panose="02040503050201020203" pitchFamily="18" charset="0"/>
                <a:cs typeface="Adobe Devanagari" panose="02040503050201020203" pitchFamily="18" charset="0"/>
              </a:endParaRPr>
            </a:p>
          </p:txBody>
        </p:sp>
        <p:sp>
          <p:nvSpPr>
            <p:cNvPr id="56" name="圆角矩形 55"/>
            <p:cNvSpPr>
              <a:spLocks noChangeAspect="1"/>
            </p:cNvSpPr>
            <p:nvPr/>
          </p:nvSpPr>
          <p:spPr>
            <a:xfrm>
              <a:off x="591967" y="5966234"/>
              <a:ext cx="1085709"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Silkscreen</a:t>
              </a:r>
              <a:endParaRPr lang="zh-CN" altLang="en-US" dirty="0">
                <a:latin typeface="Adobe Devanagari" panose="02040503050201020203" pitchFamily="18" charset="0"/>
                <a:cs typeface="Adobe Devanagari" panose="02040503050201020203" pitchFamily="18" charset="0"/>
              </a:endParaRPr>
            </a:p>
          </p:txBody>
        </p:sp>
        <p:sp>
          <p:nvSpPr>
            <p:cNvPr id="58" name="圆角矩形 57"/>
            <p:cNvSpPr>
              <a:spLocks noChangeAspect="1"/>
            </p:cNvSpPr>
            <p:nvPr/>
          </p:nvSpPr>
          <p:spPr>
            <a:xfrm>
              <a:off x="2172733" y="5966234"/>
              <a:ext cx="1766690"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V-cutting/scoring</a:t>
              </a:r>
              <a:endParaRPr lang="zh-CN" altLang="en-US" dirty="0">
                <a:latin typeface="Adobe Devanagari" panose="02040503050201020203" pitchFamily="18" charset="0"/>
                <a:cs typeface="Adobe Devanagari" panose="02040503050201020203" pitchFamily="18" charset="0"/>
              </a:endParaRPr>
            </a:p>
          </p:txBody>
        </p:sp>
        <p:sp>
          <p:nvSpPr>
            <p:cNvPr id="60" name="圆角矩形 59"/>
            <p:cNvSpPr>
              <a:spLocks noChangeAspect="1"/>
            </p:cNvSpPr>
            <p:nvPr/>
          </p:nvSpPr>
          <p:spPr>
            <a:xfrm>
              <a:off x="4434479" y="5966234"/>
              <a:ext cx="1428451"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Electrical Test</a:t>
              </a:r>
              <a:endParaRPr lang="zh-CN" altLang="en-US" dirty="0">
                <a:latin typeface="Adobe Devanagari" panose="02040503050201020203" pitchFamily="18" charset="0"/>
                <a:cs typeface="Adobe Devanagari" panose="02040503050201020203" pitchFamily="18" charset="0"/>
              </a:endParaRPr>
            </a:p>
          </p:txBody>
        </p:sp>
        <p:sp>
          <p:nvSpPr>
            <p:cNvPr id="62" name="圆角矩形 61"/>
            <p:cNvSpPr>
              <a:spLocks noChangeAspect="1"/>
            </p:cNvSpPr>
            <p:nvPr/>
          </p:nvSpPr>
          <p:spPr>
            <a:xfrm>
              <a:off x="6357987" y="5966234"/>
              <a:ext cx="1057617"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Punching</a:t>
              </a:r>
              <a:endParaRPr lang="zh-CN" altLang="en-US" dirty="0">
                <a:latin typeface="Adobe Devanagari" panose="02040503050201020203" pitchFamily="18" charset="0"/>
                <a:cs typeface="Adobe Devanagari" panose="02040503050201020203" pitchFamily="18" charset="0"/>
              </a:endParaRPr>
            </a:p>
          </p:txBody>
        </p:sp>
        <p:sp>
          <p:nvSpPr>
            <p:cNvPr id="64" name="圆角矩形 63"/>
            <p:cNvSpPr>
              <a:spLocks noChangeAspect="1"/>
            </p:cNvSpPr>
            <p:nvPr/>
          </p:nvSpPr>
          <p:spPr>
            <a:xfrm>
              <a:off x="7910661" y="5966234"/>
              <a:ext cx="632955"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FQC</a:t>
              </a:r>
              <a:endParaRPr lang="zh-CN" altLang="en-US" dirty="0">
                <a:latin typeface="Adobe Devanagari" panose="02040503050201020203" pitchFamily="18" charset="0"/>
                <a:cs typeface="Adobe Devanagari" panose="02040503050201020203" pitchFamily="18" charset="0"/>
              </a:endParaRPr>
            </a:p>
          </p:txBody>
        </p:sp>
        <p:sp>
          <p:nvSpPr>
            <p:cNvPr id="66" name="圆角矩形 65"/>
            <p:cNvSpPr>
              <a:spLocks noChangeAspect="1"/>
            </p:cNvSpPr>
            <p:nvPr/>
          </p:nvSpPr>
          <p:spPr>
            <a:xfrm>
              <a:off x="10717217" y="5966234"/>
              <a:ext cx="1100554"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Packaging</a:t>
              </a:r>
              <a:endParaRPr lang="zh-CN" altLang="en-US" dirty="0">
                <a:latin typeface="Adobe Devanagari" panose="02040503050201020203" pitchFamily="18" charset="0"/>
                <a:cs typeface="Adobe Devanagari" panose="02040503050201020203" pitchFamily="18" charset="0"/>
              </a:endParaRPr>
            </a:p>
          </p:txBody>
        </p:sp>
        <p:sp>
          <p:nvSpPr>
            <p:cNvPr id="68" name="圆角矩形 67"/>
            <p:cNvSpPr>
              <a:spLocks noChangeAspect="1"/>
            </p:cNvSpPr>
            <p:nvPr/>
          </p:nvSpPr>
          <p:spPr>
            <a:xfrm>
              <a:off x="9038672" y="5966234"/>
              <a:ext cx="1060947" cy="408623"/>
            </a:xfrm>
            <a:prstGeom prst="round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CN" b="0" i="0" dirty="0" smtClean="0">
                  <a:solidFill>
                    <a:srgbClr val="313131"/>
                  </a:solidFill>
                  <a:effectLst/>
                  <a:latin typeface="Adobe Devanagari" panose="02040503050201020203" pitchFamily="18" charset="0"/>
                  <a:cs typeface="Adobe Devanagari" panose="02040503050201020203" pitchFamily="18" charset="0"/>
                </a:rPr>
                <a:t>Shipment</a:t>
              </a:r>
              <a:endParaRPr lang="zh-CN" altLang="en-US" dirty="0">
                <a:latin typeface="Adobe Devanagari" panose="02040503050201020203" pitchFamily="18" charset="0"/>
                <a:cs typeface="Adobe Devanagari" panose="02040503050201020203" pitchFamily="18" charset="0"/>
              </a:endParaRPr>
            </a:p>
          </p:txBody>
        </p:sp>
        <p:cxnSp>
          <p:nvCxnSpPr>
            <p:cNvPr id="70" name="直接箭头连接符 69"/>
            <p:cNvCxnSpPr>
              <a:stCxn id="3" idx="3"/>
              <a:endCxn id="25" idx="1"/>
            </p:cNvCxnSpPr>
            <p:nvPr/>
          </p:nvCxnSpPr>
          <p:spPr>
            <a:xfrm>
              <a:off x="1350920" y="2338785"/>
              <a:ext cx="79716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72" name="直接箭头连接符 71"/>
            <p:cNvCxnSpPr>
              <a:stCxn id="25" idx="3"/>
              <a:endCxn id="26" idx="1"/>
            </p:cNvCxnSpPr>
            <p:nvPr/>
          </p:nvCxnSpPr>
          <p:spPr>
            <a:xfrm>
              <a:off x="3042533" y="2338785"/>
              <a:ext cx="79716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a:stCxn id="26" idx="3"/>
              <a:endCxn id="27" idx="1"/>
            </p:cNvCxnSpPr>
            <p:nvPr/>
          </p:nvCxnSpPr>
          <p:spPr>
            <a:xfrm>
              <a:off x="4474351" y="2338785"/>
              <a:ext cx="85102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76" name="直接箭头连接符 75"/>
            <p:cNvCxnSpPr>
              <a:stCxn id="27" idx="3"/>
              <a:endCxn id="28" idx="1"/>
            </p:cNvCxnSpPr>
            <p:nvPr/>
          </p:nvCxnSpPr>
          <p:spPr>
            <a:xfrm>
              <a:off x="7119845" y="2338785"/>
              <a:ext cx="73909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78" name="直接箭头连接符 77"/>
            <p:cNvCxnSpPr>
              <a:stCxn id="28" idx="3"/>
              <a:endCxn id="30" idx="1"/>
            </p:cNvCxnSpPr>
            <p:nvPr/>
          </p:nvCxnSpPr>
          <p:spPr>
            <a:xfrm>
              <a:off x="9038672" y="2338785"/>
              <a:ext cx="76602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80" name="直接箭头连接符 79"/>
            <p:cNvCxnSpPr>
              <a:stCxn id="30" idx="2"/>
              <a:endCxn id="31" idx="0"/>
            </p:cNvCxnSpPr>
            <p:nvPr/>
          </p:nvCxnSpPr>
          <p:spPr>
            <a:xfrm>
              <a:off x="10834292" y="2518785"/>
              <a:ext cx="0" cy="69230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83" name="直接箭头连接符 82"/>
            <p:cNvCxnSpPr>
              <a:stCxn id="31" idx="1"/>
              <a:endCxn id="32" idx="3"/>
            </p:cNvCxnSpPr>
            <p:nvPr/>
          </p:nvCxnSpPr>
          <p:spPr>
            <a:xfrm flipH="1">
              <a:off x="9838362" y="3415405"/>
              <a:ext cx="527894"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85" name="直接箭头连接符 84"/>
            <p:cNvCxnSpPr>
              <a:stCxn id="32" idx="1"/>
              <a:endCxn id="33" idx="3"/>
            </p:cNvCxnSpPr>
            <p:nvPr/>
          </p:nvCxnSpPr>
          <p:spPr>
            <a:xfrm flipH="1">
              <a:off x="8098022" y="3415405"/>
              <a:ext cx="70936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87" name="直接箭头连接符 86"/>
            <p:cNvCxnSpPr>
              <a:stCxn id="33" idx="1"/>
              <a:endCxn id="34" idx="3"/>
            </p:cNvCxnSpPr>
            <p:nvPr/>
          </p:nvCxnSpPr>
          <p:spPr>
            <a:xfrm flipH="1">
              <a:off x="6453261" y="3415405"/>
              <a:ext cx="71035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0" name="直接箭头连接符 89"/>
            <p:cNvCxnSpPr>
              <a:stCxn id="34" idx="1"/>
              <a:endCxn id="35" idx="3"/>
            </p:cNvCxnSpPr>
            <p:nvPr/>
          </p:nvCxnSpPr>
          <p:spPr>
            <a:xfrm flipH="1">
              <a:off x="4234741" y="3415405"/>
              <a:ext cx="71490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4" name="直接箭头连接符 93"/>
            <p:cNvCxnSpPr>
              <a:stCxn id="35" idx="1"/>
              <a:endCxn id="36" idx="3"/>
            </p:cNvCxnSpPr>
            <p:nvPr/>
          </p:nvCxnSpPr>
          <p:spPr>
            <a:xfrm flipH="1">
              <a:off x="1572275" y="3415405"/>
              <a:ext cx="91374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8" name="直接箭头连接符 97"/>
            <p:cNvCxnSpPr>
              <a:stCxn id="36" idx="2"/>
            </p:cNvCxnSpPr>
            <p:nvPr/>
          </p:nvCxnSpPr>
          <p:spPr>
            <a:xfrm>
              <a:off x="982410" y="3619716"/>
              <a:ext cx="0" cy="58052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0" name="直接箭头连接符 99"/>
            <p:cNvCxnSpPr>
              <a:stCxn id="37" idx="3"/>
              <a:endCxn id="38" idx="1"/>
            </p:cNvCxnSpPr>
            <p:nvPr/>
          </p:nvCxnSpPr>
          <p:spPr>
            <a:xfrm>
              <a:off x="2380520" y="4395533"/>
              <a:ext cx="94017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2" name="直接箭头连接符 101"/>
            <p:cNvCxnSpPr>
              <a:stCxn id="38" idx="3"/>
              <a:endCxn id="39" idx="1"/>
            </p:cNvCxnSpPr>
            <p:nvPr/>
          </p:nvCxnSpPr>
          <p:spPr>
            <a:xfrm>
              <a:off x="5468780" y="4395533"/>
              <a:ext cx="79431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4" name="直接箭头连接符 103"/>
            <p:cNvCxnSpPr>
              <a:stCxn id="39" idx="3"/>
              <a:endCxn id="40" idx="1"/>
            </p:cNvCxnSpPr>
            <p:nvPr/>
          </p:nvCxnSpPr>
          <p:spPr>
            <a:xfrm>
              <a:off x="7197505" y="4395533"/>
              <a:ext cx="79431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6" name="直接箭头连接符 105"/>
            <p:cNvCxnSpPr>
              <a:stCxn id="40" idx="3"/>
              <a:endCxn id="41" idx="1"/>
            </p:cNvCxnSpPr>
            <p:nvPr/>
          </p:nvCxnSpPr>
          <p:spPr>
            <a:xfrm>
              <a:off x="8879610" y="4395533"/>
              <a:ext cx="122269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0" name="直接箭头连接符 109"/>
            <p:cNvCxnSpPr>
              <a:stCxn id="46" idx="1"/>
              <a:endCxn id="48" idx="3"/>
            </p:cNvCxnSpPr>
            <p:nvPr/>
          </p:nvCxnSpPr>
          <p:spPr>
            <a:xfrm flipH="1">
              <a:off x="9341911" y="5188936"/>
              <a:ext cx="102434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2" name="直接箭头连接符 111"/>
            <p:cNvCxnSpPr>
              <a:stCxn id="48" idx="1"/>
              <a:endCxn id="50" idx="3"/>
            </p:cNvCxnSpPr>
            <p:nvPr/>
          </p:nvCxnSpPr>
          <p:spPr>
            <a:xfrm flipH="1">
              <a:off x="6370272" y="5188936"/>
              <a:ext cx="912439"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4" name="直接箭头连接符 113"/>
            <p:cNvCxnSpPr>
              <a:stCxn id="50" idx="1"/>
              <a:endCxn id="52" idx="3"/>
            </p:cNvCxnSpPr>
            <p:nvPr/>
          </p:nvCxnSpPr>
          <p:spPr>
            <a:xfrm flipH="1">
              <a:off x="3957710" y="5188936"/>
              <a:ext cx="1188294"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6" name="直接箭头连接符 115"/>
            <p:cNvCxnSpPr>
              <a:stCxn id="52" idx="1"/>
              <a:endCxn id="54" idx="3"/>
            </p:cNvCxnSpPr>
            <p:nvPr/>
          </p:nvCxnSpPr>
          <p:spPr>
            <a:xfrm flipH="1">
              <a:off x="1960160" y="5188936"/>
              <a:ext cx="116535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8" name="直接箭头连接符 117"/>
            <p:cNvCxnSpPr>
              <a:stCxn id="54" idx="2"/>
              <a:endCxn id="56" idx="0"/>
            </p:cNvCxnSpPr>
            <p:nvPr/>
          </p:nvCxnSpPr>
          <p:spPr>
            <a:xfrm>
              <a:off x="1134822" y="5393247"/>
              <a:ext cx="0" cy="572987"/>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0" name="直接箭头连接符 119"/>
            <p:cNvCxnSpPr>
              <a:stCxn id="56" idx="3"/>
              <a:endCxn id="58" idx="1"/>
            </p:cNvCxnSpPr>
            <p:nvPr/>
          </p:nvCxnSpPr>
          <p:spPr>
            <a:xfrm>
              <a:off x="1677676" y="6170546"/>
              <a:ext cx="49505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2" name="直接箭头连接符 121"/>
            <p:cNvCxnSpPr>
              <a:stCxn id="58" idx="3"/>
              <a:endCxn id="60" idx="1"/>
            </p:cNvCxnSpPr>
            <p:nvPr/>
          </p:nvCxnSpPr>
          <p:spPr>
            <a:xfrm>
              <a:off x="3939423" y="6170546"/>
              <a:ext cx="49505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4" name="直接箭头连接符 123"/>
            <p:cNvCxnSpPr>
              <a:stCxn id="60" idx="3"/>
              <a:endCxn id="62" idx="1"/>
            </p:cNvCxnSpPr>
            <p:nvPr/>
          </p:nvCxnSpPr>
          <p:spPr>
            <a:xfrm>
              <a:off x="5862930" y="6170546"/>
              <a:ext cx="49505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6" name="直接箭头连接符 125"/>
            <p:cNvCxnSpPr>
              <a:stCxn id="62" idx="3"/>
              <a:endCxn id="64" idx="1"/>
            </p:cNvCxnSpPr>
            <p:nvPr/>
          </p:nvCxnSpPr>
          <p:spPr>
            <a:xfrm>
              <a:off x="7415604" y="6170546"/>
              <a:ext cx="49505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8" name="直接箭头连接符 127"/>
            <p:cNvCxnSpPr>
              <a:stCxn id="64" idx="3"/>
              <a:endCxn id="68" idx="1"/>
            </p:cNvCxnSpPr>
            <p:nvPr/>
          </p:nvCxnSpPr>
          <p:spPr>
            <a:xfrm>
              <a:off x="8543616" y="6170546"/>
              <a:ext cx="49505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30" name="直接箭头连接符 129"/>
            <p:cNvCxnSpPr>
              <a:stCxn id="68" idx="3"/>
              <a:endCxn id="66" idx="1"/>
            </p:cNvCxnSpPr>
            <p:nvPr/>
          </p:nvCxnSpPr>
          <p:spPr>
            <a:xfrm>
              <a:off x="10099619" y="6170546"/>
              <a:ext cx="61759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sp>
        <p:nvSpPr>
          <p:cNvPr id="61" name="文本框 60"/>
          <p:cNvSpPr txBox="1"/>
          <p:nvPr/>
        </p:nvSpPr>
        <p:spPr>
          <a:xfrm>
            <a:off x="5874245" y="73301"/>
            <a:ext cx="6317755" cy="369332"/>
          </a:xfrm>
          <a:prstGeom prst="rect">
            <a:avLst/>
          </a:prstGeom>
          <a:noFill/>
        </p:spPr>
        <p:txBody>
          <a:bodyPr wrap="none" rtlCol="0">
            <a:spAutoFit/>
          </a:bodyPr>
          <a:lstStyle/>
          <a:p>
            <a:r>
              <a:rPr lang="en-US" altLang="zh-CN" dirty="0" smtClean="0">
                <a:latin typeface="Adobe Devanagari" panose="02040503050201020203" pitchFamily="18" charset="0"/>
                <a:cs typeface="Adobe Devanagari" panose="02040503050201020203" pitchFamily="18" charset="0"/>
              </a:rPr>
              <a:t>Full </a:t>
            </a:r>
            <a:r>
              <a:rPr lang="en-US" altLang="zh-CN" dirty="0">
                <a:latin typeface="Adobe Devanagari" panose="02040503050201020203" pitchFamily="18" charset="0"/>
                <a:cs typeface="Adobe Devanagari" panose="02040503050201020203" pitchFamily="18" charset="0"/>
              </a:rPr>
              <a:t>Feature Flex PCB Board </a:t>
            </a:r>
            <a:r>
              <a:rPr lang="en-US" altLang="zh-CN" dirty="0" smtClean="0">
                <a:latin typeface="Adobe Devanagari" panose="02040503050201020203" pitchFamily="18" charset="0"/>
                <a:cs typeface="Adobe Devanagari" panose="02040503050201020203" pitchFamily="18" charset="0"/>
              </a:rPr>
              <a:t>Manufacturer – Https://www.pcbelec.com</a:t>
            </a:r>
            <a:endParaRPr lang="zh-CN" altLang="en-US"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71089779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291</Words>
  <Application>Microsoft Office PowerPoint</Application>
  <PresentationFormat>宽屏</PresentationFormat>
  <Paragraphs>60</Paragraphs>
  <Slides>3</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vt:i4>
      </vt:variant>
    </vt:vector>
  </HeadingPairs>
  <TitlesOfParts>
    <vt:vector size="8" baseType="lpstr">
      <vt:lpstr>等线</vt:lpstr>
      <vt:lpstr>等线 Light</vt:lpstr>
      <vt:lpstr>Adobe Devanagari</vt:lpstr>
      <vt:lpstr>Arial</vt:lpstr>
      <vt:lpstr>Office 主题​​</vt:lpstr>
      <vt:lpstr>PowerPoint 演示文稿</vt:lpstr>
      <vt:lpstr>Flexible PCB Manufacturing Process</vt:lpstr>
      <vt:lpstr>Flexible PCB Manufacturing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赵炳强</dc:creator>
  <cp:lastModifiedBy>赵炳强</cp:lastModifiedBy>
  <cp:revision>10</cp:revision>
  <dcterms:created xsi:type="dcterms:W3CDTF">2021-09-16T09:53:21Z</dcterms:created>
  <dcterms:modified xsi:type="dcterms:W3CDTF">2021-09-17T02:06:48Z</dcterms:modified>
</cp:coreProperties>
</file>